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41"/>
  </p:notesMasterIdLst>
  <p:handoutMasterIdLst>
    <p:handoutMasterId r:id="rId42"/>
  </p:handoutMasterIdLst>
  <p:sldIdLst>
    <p:sldId id="276" r:id="rId6"/>
    <p:sldId id="262" r:id="rId7"/>
    <p:sldId id="277" r:id="rId8"/>
    <p:sldId id="278" r:id="rId9"/>
    <p:sldId id="279" r:id="rId10"/>
    <p:sldId id="280" r:id="rId11"/>
    <p:sldId id="281" r:id="rId12"/>
    <p:sldId id="461" r:id="rId13"/>
    <p:sldId id="462" r:id="rId14"/>
    <p:sldId id="466" r:id="rId15"/>
    <p:sldId id="492" r:id="rId16"/>
    <p:sldId id="493" r:id="rId17"/>
    <p:sldId id="494" r:id="rId18"/>
    <p:sldId id="467" r:id="rId19"/>
    <p:sldId id="495" r:id="rId20"/>
    <p:sldId id="454" r:id="rId21"/>
    <p:sldId id="496" r:id="rId22"/>
    <p:sldId id="497" r:id="rId23"/>
    <p:sldId id="499" r:id="rId24"/>
    <p:sldId id="457" r:id="rId25"/>
    <p:sldId id="483" r:id="rId26"/>
    <p:sldId id="458" r:id="rId27"/>
    <p:sldId id="487" r:id="rId28"/>
    <p:sldId id="488" r:id="rId29"/>
    <p:sldId id="480" r:id="rId30"/>
    <p:sldId id="477" r:id="rId31"/>
    <p:sldId id="482" r:id="rId32"/>
    <p:sldId id="478" r:id="rId33"/>
    <p:sldId id="484" r:id="rId34"/>
    <p:sldId id="485" r:id="rId35"/>
    <p:sldId id="476" r:id="rId36"/>
    <p:sldId id="491" r:id="rId37"/>
    <p:sldId id="481" r:id="rId38"/>
    <p:sldId id="490" r:id="rId39"/>
    <p:sldId id="489" r:id="rId40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75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, Judy" initials="DJ" lastIdx="4" clrIdx="0">
    <p:extLst>
      <p:ext uri="{19B8F6BF-5375-455C-9EA6-DF929625EA0E}">
        <p15:presenceInfo xmlns:p15="http://schemas.microsoft.com/office/powerpoint/2012/main" userId="S::judy.daniel@ucsf.edu::51eed6c0-4921-474a-a605-4d4f8850f0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90BD31"/>
    <a:srgbClr val="18A3AC"/>
    <a:srgbClr val="178CCB"/>
    <a:srgbClr val="000000"/>
    <a:srgbClr val="EC1848"/>
    <a:srgbClr val="F48024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80" autoAdjust="0"/>
    <p:restoredTop sz="95859" autoAdjust="0"/>
  </p:normalViewPr>
  <p:slideViewPr>
    <p:cSldViewPr snapToGrid="0" showGuides="1">
      <p:cViewPr varScale="1">
        <p:scale>
          <a:sx n="159" d="100"/>
          <a:sy n="159" d="100"/>
        </p:scale>
        <p:origin x="184" y="376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3448" y="-38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19T08:40:00.263" idx="4">
    <p:pos x="768" y="4073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10/3/19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83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is email</a:t>
            </a:r>
          </a:p>
          <a:p>
            <a:r>
              <a:rPr lang="en-US" dirty="0"/>
              <a:t>Orange is chat/messaging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9C9CC1B3-8193-0747-88F0-2B0F703B8A21}" type="datetime1">
              <a:rPr lang="en-US" smtClean="0">
                <a:latin typeface="Arial" pitchFamily="34" charset="0"/>
                <a:cs typeface="Arial" pitchFamily="34" charset="0"/>
              </a:rPr>
              <a:t>10/3/19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4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algn="l"/>
            <a:fld id="{9C9CC1B3-8193-0747-88F0-2B0F703B8A21}" type="datetime1">
              <a:rPr lang="en-US" smtClean="0">
                <a:latin typeface="Arial" pitchFamily="34" charset="0"/>
                <a:cs typeface="Arial" pitchFamily="34" charset="0"/>
              </a:rPr>
              <a:t>10/3/19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4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67F91-B486-464D-9631-E3391133A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220" y="470492"/>
            <a:ext cx="2343555" cy="5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286DD4-16AF-9A47-BA07-C1B451C2C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53380" y="2037522"/>
            <a:ext cx="2837241" cy="7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3" y="329185"/>
            <a:ext cx="8089901" cy="46775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172814"/>
            <a:ext cx="8325548" cy="3008627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F60D2A4-FB3F-554B-9A91-28C94B3A75BC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526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0B869-7EB4-D343-ADD1-94DC6E9A1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221" y="477077"/>
            <a:ext cx="2331780" cy="5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3" y="329185"/>
            <a:ext cx="8089901" cy="46775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16344"/>
            <a:ext cx="8325548" cy="3008627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7" y="1172763"/>
            <a:ext cx="8087171" cy="235449"/>
          </a:xfrm>
        </p:spPr>
        <p:txBody>
          <a:bodyPr anchor="t"/>
          <a:lstStyle>
            <a:lvl1pPr marL="0" indent="0">
              <a:buNone/>
              <a:defRPr sz="1575" b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088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74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644A1-6BF0-5941-ABC7-BFA98567B0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72" y="297068"/>
            <a:ext cx="1866854" cy="4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0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F7A732-A318-6044-9E96-6CD335012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72" y="297068"/>
            <a:ext cx="1866854" cy="4772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494C8-5E10-9141-B82C-0D0E62EF7B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72" y="297068"/>
            <a:ext cx="1866854" cy="4772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C4A728-0B71-084D-8B42-94620952CB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72" y="297068"/>
            <a:ext cx="1866854" cy="4772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E7DFE-A67F-384F-9D70-C2C494E671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219" y="477077"/>
            <a:ext cx="2330856" cy="5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411012"/>
            <a:ext cx="8179904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2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200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75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400" indent="-231775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496870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4527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1093B-5719-0848-B3C2-F453C4DDE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221" y="477077"/>
            <a:ext cx="2331780" cy="5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958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411012"/>
            <a:ext cx="8179904" cy="2952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2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200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75" indent="-231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400" indent="-231775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7A26E-A0F5-0F41-9076-0DBDC34C86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3599" y="2032664"/>
            <a:ext cx="2816802" cy="7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5504"/>
            <a:ext cx="1615440" cy="161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14" y="2015504"/>
            <a:ext cx="1615440" cy="1615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170" y="2015504"/>
            <a:ext cx="1615440" cy="1615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3" y="329185"/>
            <a:ext cx="8089901" cy="46775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16344"/>
            <a:ext cx="8325548" cy="3008627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7" y="1172763"/>
            <a:ext cx="8087171" cy="235449"/>
          </a:xfrm>
        </p:spPr>
        <p:txBody>
          <a:bodyPr anchor="t"/>
          <a:lstStyle>
            <a:lvl1pPr marL="0" indent="0">
              <a:buNone/>
              <a:defRPr sz="1575" b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1524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9" y="325500"/>
            <a:ext cx="8080375" cy="46775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5" y="1171976"/>
            <a:ext cx="3989387" cy="298351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3" y="760463"/>
            <a:ext cx="8077645" cy="287387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8" y="1167527"/>
            <a:ext cx="4013199" cy="298351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3A3587B-6C2C-F443-A722-4E57B99E97D4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411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 hasCustomPrompt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628177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4431713-2F6C-E94E-BD29-9F99B44BD313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1660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3" y="329185"/>
            <a:ext cx="8089901" cy="46775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172814"/>
            <a:ext cx="8325548" cy="3008627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F60D2A4-FB3F-554B-9A91-28C94B3A75BC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990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9" y="326101"/>
            <a:ext cx="8080375" cy="46775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2" y="758994"/>
            <a:ext cx="8077645" cy="287387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26206" indent="-126206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228E236-40FE-FD41-95FD-83A204DB6000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5059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5" y="877982"/>
            <a:ext cx="8089901" cy="2590261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10741" indent="-210741">
              <a:lnSpc>
                <a:spcPct val="90000"/>
              </a:lnSpc>
              <a:defRPr lang="en-US" sz="3600" spc="-15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3691156"/>
            <a:ext cx="8325548" cy="541425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/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BF648BC-A7E6-DB4F-A083-251F3640E51E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Slacking Off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91401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5930228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01417"/>
            <a:ext cx="3826840" cy="2932044"/>
          </a:xfrm>
        </p:spPr>
        <p:txBody>
          <a:bodyPr/>
          <a:lstStyle>
            <a:lvl1pPr marL="0" indent="0">
              <a:buNone/>
              <a:defRPr/>
            </a:lvl1pPr>
            <a:lvl2pPr marL="295275" indent="0">
              <a:buNone/>
              <a:defRPr/>
            </a:lvl2pPr>
            <a:lvl3pPr marL="579437" indent="0">
              <a:buNone/>
              <a:defRPr/>
            </a:lvl3pPr>
            <a:lvl4pPr marL="80645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74888" y="1401417"/>
            <a:ext cx="3852277" cy="2932044"/>
          </a:xfrm>
        </p:spPr>
        <p:txBody>
          <a:bodyPr/>
          <a:lstStyle>
            <a:lvl1pPr marL="0" indent="0">
              <a:buNone/>
              <a:defRPr/>
            </a:lvl1pPr>
            <a:lvl2pPr marL="295275" indent="0">
              <a:buNone/>
              <a:defRPr/>
            </a:lvl2pPr>
            <a:lvl3pPr marL="579437" indent="0">
              <a:buNone/>
              <a:defRPr/>
            </a:lvl3pPr>
            <a:lvl4pPr marL="80645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5" r:id="rId5"/>
    <p:sldLayoutId id="2147483983" r:id="rId6"/>
    <p:sldLayoutId id="2147483982" r:id="rId7"/>
    <p:sldLayoutId id="2147483986" r:id="rId8"/>
    <p:sldLayoutId id="2147483987" r:id="rId9"/>
    <p:sldLayoutId id="2147483999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4011" r:id="rId19"/>
    <p:sldLayoutId id="2147484012" r:id="rId20"/>
    <p:sldLayoutId id="2147484013" r:id="rId21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UCSF | Health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3975" r:id="rId3"/>
    <p:sldLayoutId id="2147483976" r:id="rId4"/>
    <p:sldLayoutId id="2147484001" r:id="rId5"/>
    <p:sldLayoutId id="2147483944" r:id="rId6"/>
    <p:sldLayoutId id="2147483947" r:id="rId7"/>
    <p:sldLayoutId id="2147483952" r:id="rId8"/>
    <p:sldLayoutId id="2147483951" r:id="rId9"/>
    <p:sldLayoutId id="2147483953" r:id="rId10"/>
    <p:sldLayoutId id="2147484000" r:id="rId11"/>
    <p:sldLayoutId id="2147483949" r:id="rId12"/>
    <p:sldLayoutId id="2147483950" r:id="rId13"/>
    <p:sldLayoutId id="2147483960" r:id="rId14"/>
    <p:sldLayoutId id="2147483961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54" r:id="rId22"/>
    <p:sldLayoutId id="2147483959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4008" r:id="rId30"/>
    <p:sldLayoutId id="2147484009" r:id="rId31"/>
    <p:sldLayoutId id="2147484010" r:id="rId32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ngcentral.com/teams/overview.html" TargetMode="External"/><Relationship Id="rId3" Type="http://schemas.openxmlformats.org/officeDocument/2006/relationships/hyperlink" Target="http://www.flock.com/" TargetMode="External"/><Relationship Id="rId7" Type="http://schemas.openxmlformats.org/officeDocument/2006/relationships/hyperlink" Target="http://www.products.office.com/en-us/microsoft-teams/group-chat-software" TargetMode="External"/><Relationship Id="rId12" Type="http://schemas.openxmlformats.org/officeDocument/2006/relationships/hyperlink" Target="http://www.wire.com/" TargetMode="External"/><Relationship Id="rId2" Type="http://schemas.openxmlformats.org/officeDocument/2006/relationships/hyperlink" Target="http://www.webex.com/products/teams/index.html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www.mattermost.com/" TargetMode="External"/><Relationship Id="rId11" Type="http://schemas.openxmlformats.org/officeDocument/2006/relationships/hyperlink" Target="http://www.unify.com/" TargetMode="External"/><Relationship Id="rId5" Type="http://schemas.openxmlformats.org/officeDocument/2006/relationships/hyperlink" Target="http://www.ibm.com/collaboration/collaboration-tools/watson-work/workspace" TargetMode="External"/><Relationship Id="rId10" Type="http://schemas.openxmlformats.org/officeDocument/2006/relationships/hyperlink" Target="http://www.symphony.com/" TargetMode="External"/><Relationship Id="rId4" Type="http://schemas.openxmlformats.org/officeDocument/2006/relationships/hyperlink" Target="http://www.gsuite.google.com/products/chat/" TargetMode="External"/><Relationship Id="rId9" Type="http://schemas.openxmlformats.org/officeDocument/2006/relationships/hyperlink" Target="http://www.slack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termost.com/blog/why-workstream-collaboratio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stcompany.com/3046011/best-practices-from-the-most-active-slack-users" TargetMode="External"/><Relationship Id="rId5" Type="http://schemas.openxmlformats.org/officeDocument/2006/relationships/hyperlink" Target="https://www.manifold.co/blog/youre-not-using-slack-right-10-tips-to-cut-the-noise-6c4c25d89bfd" TargetMode="External"/><Relationship Id="rId4" Type="http://schemas.openxmlformats.org/officeDocument/2006/relationships/hyperlink" Target="https://blog.rescuetime.com/slack-focus-guide#appearan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A65D26-67D5-4CD2-90EC-E629659F24B3}" type="datetime1">
              <a:rPr lang="en-US" smtClean="0"/>
              <a:pPr/>
              <a:t>10/3/19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BF3E5E-D2D1-3643-B432-4CB6D0DBAB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7890" y="2526000"/>
            <a:ext cx="5300676" cy="508220"/>
          </a:xfrm>
        </p:spPr>
        <p:txBody>
          <a:bodyPr/>
          <a:lstStyle/>
          <a:p>
            <a:r>
              <a:rPr lang="en-US" sz="2000" i="1" dirty="0"/>
              <a:t>Make the most of workstream collaboration tools.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John Kealy, Web Services Manager</a:t>
            </a:r>
          </a:p>
        </p:txBody>
      </p:sp>
    </p:spTree>
    <p:extLst>
      <p:ext uri="{BB962C8B-B14F-4D97-AF65-F5344CB8AC3E}">
        <p14:creationId xmlns:p14="http://schemas.microsoft.com/office/powerpoint/2010/main" val="123470360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ABA4-E233-4045-94E4-EC6E4329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Workstream Collaboration Tools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51A4C42-E40D-C54F-ACB1-CDF2C59DA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044885"/>
              </p:ext>
            </p:extLst>
          </p:nvPr>
        </p:nvGraphicFramePr>
        <p:xfrm>
          <a:off x="604070" y="970155"/>
          <a:ext cx="7750260" cy="372178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92299">
                  <a:extLst>
                    <a:ext uri="{9D8B030D-6E8A-4147-A177-3AD203B41FA5}">
                      <a16:colId xmlns:a16="http://schemas.microsoft.com/office/drawing/2014/main" val="1970226492"/>
                    </a:ext>
                  </a:extLst>
                </a:gridCol>
                <a:gridCol w="6157961">
                  <a:extLst>
                    <a:ext uri="{9D8B030D-6E8A-4147-A177-3AD203B41FA5}">
                      <a16:colId xmlns:a16="http://schemas.microsoft.com/office/drawing/2014/main" val="950823195"/>
                    </a:ext>
                  </a:extLst>
                </a:gridCol>
              </a:tblGrid>
              <a:tr h="334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Vendor</a:t>
                      </a:r>
                      <a:endParaRPr lang="en-US" sz="1400" b="0" u="none" strike="noStrike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Website Link</a:t>
                      </a:r>
                      <a:endParaRPr lang="en-US" sz="1400" b="0" u="none" strike="noStrike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2524365798"/>
                  </a:ext>
                </a:extLst>
              </a:tr>
              <a:tr h="301876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Cisco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2"/>
                        </a:rPr>
                        <a:t>www.webex.com/products/teams/index.html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1848906095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Flock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3"/>
                        </a:rPr>
                        <a:t>www.flock.com/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566309531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Google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4"/>
                        </a:rPr>
                        <a:t>www.gsuite.google.com/products/chat/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2722168404"/>
                  </a:ext>
                </a:extLst>
              </a:tr>
              <a:tr h="4189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IBM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5"/>
                        </a:rPr>
                        <a:t>www.ibm.com/collaboration/collaboration-tools/watson-work/workspace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3410797783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Mattermost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6"/>
                        </a:rPr>
                        <a:t>www.mattermost.com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1750856724"/>
                  </a:ext>
                </a:extLst>
              </a:tr>
              <a:tr h="301876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Microsoft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7"/>
                        </a:rPr>
                        <a:t>www.products.office.com/en-us/microsoft-teams/group-chat-software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1681029414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RingCentral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8"/>
                        </a:rPr>
                        <a:t>www.ringcentral.com/teams/overview.html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2062312838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Slack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9"/>
                        </a:rPr>
                        <a:t>www.slack.com/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3190213691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Symphony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10"/>
                        </a:rPr>
                        <a:t>www.symphony.com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3812668755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Unify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11"/>
                        </a:rPr>
                        <a:t>www.Unify.com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2289209806"/>
                  </a:ext>
                </a:extLst>
              </a:tr>
              <a:tr h="279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Wire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192359" marT="63590" marB="6359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u="none" strike="noStrike" dirty="0">
                          <a:effectLst/>
                          <a:hlinkClick r:id="rId12"/>
                        </a:rPr>
                        <a:t>www.wire.com/</a:t>
                      </a:r>
                      <a:endParaRPr lang="en-US" sz="1100" b="0" dirty="0">
                        <a:effectLst/>
                        <a:latin typeface="Gartner sans"/>
                      </a:endParaRPr>
                    </a:p>
                  </a:txBody>
                  <a:tcPr marL="76944" marR="76944" marT="63590" marB="63590" anchor="ctr"/>
                </a:tc>
                <a:extLst>
                  <a:ext uri="{0D108BD9-81ED-4DB2-BD59-A6C34878D82A}">
                    <a16:rowId xmlns:a16="http://schemas.microsoft.com/office/drawing/2014/main" val="1833418365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E62C3-80DB-214A-995A-275D54D50C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80B91-8ACA-4F41-A621-470F5CC65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2D3C-587A-FA40-BBDC-6C0194F4A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955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CFF5-D7C6-724D-9376-73B7DED7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Enterprise Grid vs Microsoft Teams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323CB6-DCDD-D243-9DC0-76FE45655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51" y="1047850"/>
            <a:ext cx="4143117" cy="315616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Slack Enterprise Grid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Unlimited number of channel users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Extensive set of application integrations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Box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Zoom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Outlook, etc.</a:t>
            </a:r>
          </a:p>
          <a:p>
            <a:pPr>
              <a:lnSpc>
                <a:spcPct val="100000"/>
              </a:lnSpc>
            </a:pPr>
            <a:r>
              <a:rPr lang="en-US" sz="1500" b="1" dirty="0"/>
              <a:t>Cost: $57/person, annual</a:t>
            </a:r>
            <a:endParaRPr lang="en-US" sz="1500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10DC17-0565-4D42-9ED7-508C5447BCB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0" y="1047850"/>
            <a:ext cx="4572000" cy="3619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Microsoft Teams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5,000 person channel limit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Excellent integration with MS tools 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SharePoint 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OneDrive 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Office 365 ProPlus</a:t>
            </a:r>
          </a:p>
          <a:p>
            <a:pPr>
              <a:lnSpc>
                <a:spcPct val="100000"/>
              </a:lnSpc>
            </a:pPr>
            <a:r>
              <a:rPr lang="en-US" sz="1500" b="1" dirty="0"/>
              <a:t>Cost: Free with Office 365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7886D-74D9-8F45-A295-01D636DE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</p:spTree>
    <p:extLst>
      <p:ext uri="{BB962C8B-B14F-4D97-AF65-F5344CB8AC3E}">
        <p14:creationId xmlns:p14="http://schemas.microsoft.com/office/powerpoint/2010/main" val="377338630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EE7B47-1FA5-2E42-9DDB-5982510500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4B6DB-FA40-904E-A2F2-F3BC61679B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CE493F1-7BB0-C849-A7B3-CE7BEA7C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 New Tool?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ECFD11-A90B-F143-8C9C-7DDC8D91FA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FF0075-B100-7149-A27D-356C346F5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Collaborating over email is a disjointed and frustrating experience</a:t>
            </a:r>
          </a:p>
          <a:p>
            <a:r>
              <a:rPr lang="en-US" dirty="0"/>
              <a:t>Traditional messaging is lacking (Jabber, IRC, etc.)</a:t>
            </a:r>
          </a:p>
          <a:p>
            <a:r>
              <a:rPr lang="en-US" dirty="0"/>
              <a:t>Cloud applications allow for better integration of communications and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9B7A03-2A65-294A-BD32-1AE0EFB4AAA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16900" y="4838700"/>
            <a:ext cx="927100" cy="117475"/>
          </a:xfrm>
          <a:prstGeom prst="rect">
            <a:avLst/>
          </a:prstGeom>
        </p:spPr>
        <p:txBody>
          <a:bodyPr/>
          <a:lstStyle/>
          <a:p>
            <a:fld id="{A3A3587B-6C2C-F443-A722-4E57B99E97D4}" type="datetime1">
              <a:rPr lang="en-US" smtClean="0"/>
              <a:t>10/3/19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1089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62A44D-9DDD-674A-81BD-77347D480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74EDC-177B-5744-8CB3-2F5DE8B617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3726C-916A-DE4E-AFBE-F3B549B1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Email: The Current Condition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23925-E378-7445-AAEF-0E1E3F02B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3" y="970156"/>
            <a:ext cx="8137665" cy="3363305"/>
          </a:xfrm>
        </p:spPr>
        <p:txBody>
          <a:bodyPr/>
          <a:lstStyle/>
          <a:p>
            <a:r>
              <a:rPr lang="en-US" sz="2000" dirty="0"/>
              <a:t>Too much of it </a:t>
            </a:r>
          </a:p>
          <a:p>
            <a:pPr lvl="1"/>
            <a:r>
              <a:rPr lang="en-US" sz="1800" dirty="0"/>
              <a:t>Signal/noise ratio is low</a:t>
            </a:r>
          </a:p>
          <a:p>
            <a:pPr lvl="1"/>
            <a:r>
              <a:rPr lang="en-US" sz="1800" dirty="0"/>
              <a:t>CC lists can quickly become unwieldy</a:t>
            </a:r>
          </a:p>
          <a:p>
            <a:pPr lvl="1"/>
            <a:r>
              <a:rPr lang="en-US" sz="1800" dirty="0"/>
              <a:t>CC often used for CYA</a:t>
            </a:r>
          </a:p>
          <a:p>
            <a:r>
              <a:rPr lang="en-US" sz="2000" dirty="0"/>
              <a:t>Lack conciseness or brevity</a:t>
            </a:r>
          </a:p>
          <a:p>
            <a:r>
              <a:rPr lang="en-US" sz="2000" dirty="0"/>
              <a:t>Delayed responses</a:t>
            </a:r>
          </a:p>
          <a:p>
            <a:r>
              <a:rPr lang="en-US" sz="2000" dirty="0"/>
              <a:t>Once it’s sent, it’s gone</a:t>
            </a:r>
          </a:p>
          <a:p>
            <a:r>
              <a:rPr lang="en-US" sz="2000" dirty="0"/>
              <a:t>Can be forward to (unknown) others</a:t>
            </a:r>
          </a:p>
          <a:p>
            <a:r>
              <a:rPr lang="en-US" sz="2000" dirty="0"/>
              <a:t>Difficult to share information in old emails with others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4969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11D6D-BD67-3A46-82C5-6155608C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Chat: The Current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409E6-77C4-2C4F-8924-9AE75C712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09" y="958783"/>
            <a:ext cx="8325548" cy="3008627"/>
          </a:xfrm>
        </p:spPr>
        <p:txBody>
          <a:bodyPr/>
          <a:lstStyle/>
          <a:p>
            <a:pP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Arial" panose="020B0604020202020204" pitchFamily="34" charset="0"/>
              </a:rPr>
              <a:t>Traditional messaging is lacking (Jabber, IRC, etc.)</a:t>
            </a:r>
          </a:p>
          <a:p>
            <a:pP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Arial" panose="020B0604020202020204" pitchFamily="34" charset="0"/>
              </a:rPr>
              <a:t>Conversations aren’t:</a:t>
            </a:r>
          </a:p>
          <a:p>
            <a:pPr lvl="1">
              <a:buSzPts val="2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52049"/>
                </a:solidFill>
                <a:latin typeface="Arial" panose="020B0604020202020204" pitchFamily="34" charset="0"/>
              </a:rPr>
              <a:t>persistent </a:t>
            </a:r>
          </a:p>
          <a:p>
            <a:pPr lvl="1">
              <a:buSzPts val="2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52049"/>
                </a:solidFill>
                <a:latin typeface="Arial" panose="020B0604020202020204" pitchFamily="34" charset="0"/>
              </a:rPr>
              <a:t>searchable</a:t>
            </a:r>
          </a:p>
          <a:p>
            <a:pPr lvl="1">
              <a:buSzPts val="2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52049"/>
                </a:solidFill>
                <a:latin typeface="Arial" panose="020B0604020202020204" pitchFamily="34" charset="0"/>
              </a:rPr>
              <a:t>editable</a:t>
            </a:r>
          </a:p>
          <a:p>
            <a:pP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Arial" panose="020B0604020202020204" pitchFamily="34" charset="0"/>
              </a:rPr>
              <a:t>Not widely adopted at UCSF</a:t>
            </a:r>
          </a:p>
          <a:p>
            <a:pPr>
              <a:buSzPts val="2400"/>
              <a:buFont typeface="Wingdings" pitchFamily="2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Arial" panose="020B0604020202020204" pitchFamily="34" charset="0"/>
              </a:rPr>
              <a:t>Not intelligent/configurable in notifications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14774-AEF8-3344-9716-43B06D9905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70894-789D-2D4C-A6B7-3A0F2BAF6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19CFC-A392-2F41-AC6E-A279478BA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8689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1021-4078-E94C-A94B-2413B61D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Opportunity of Cloud Applications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88BF-3A14-A743-8DF5-331334DD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75" y="970156"/>
            <a:ext cx="8325548" cy="35548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Persistent file sharing (vs. attachments) via Box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Messaging from monitoring applications to Slack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In-app audioconferencing and videoconferencing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Ability to add (and limit) external guest access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Extensible via application library, plug-ins, and bot frameworks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829DC-F0E4-2F48-868E-F6DDA3185B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02590-0AA1-ED45-9A4E-55089E07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EBBC8-22FC-DC4E-9F76-AE608D14D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849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27E0E-2B2B-8E40-97F0-4311CFA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5" y="200585"/>
            <a:ext cx="6815333" cy="47128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D0CA0C-04CA-DA47-8AD8-B4231FFDB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</p:spTree>
    <p:extLst>
      <p:ext uri="{BB962C8B-B14F-4D97-AF65-F5344CB8AC3E}">
        <p14:creationId xmlns:p14="http://schemas.microsoft.com/office/powerpoint/2010/main" val="37498406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F315-BA66-9246-9183-324BF0F0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Employee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F8A85-B62C-D14F-BCDF-D2A956D6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75" y="936702"/>
            <a:ext cx="8325548" cy="358826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Workstream software is good at: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Realtime collaboration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Reducing number of meetings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Building morale </a:t>
            </a:r>
            <a:r>
              <a:rPr lang="en-US" sz="2000" i="1" dirty="0"/>
              <a:t>(the water cooler effect)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Conveying tone (emojis, gifs, help)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Quick Questions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Video calling (via Zoom)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Project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Automating answers to common questions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385B7-66C8-1343-AC7D-D3529A7A58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71161-8E56-DE4B-A791-317924A4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88EBD-87EE-F342-A2BA-98D961E87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849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6C3DB-0CAF-5240-B1D4-E47649607B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9B65D9-6A52-D04E-B738-6949B360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Basics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CFF4C3-0FBE-E049-9742-2434B367FE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58388" y="956737"/>
            <a:ext cx="4020110" cy="34070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5B6B2-B6BF-8740-9701-C7DF0366CC73}"/>
              </a:ext>
            </a:extLst>
          </p:cNvPr>
          <p:cNvSpPr txBox="1"/>
          <p:nvPr/>
        </p:nvSpPr>
        <p:spPr bwMode="auto">
          <a:xfrm>
            <a:off x="2473779" y="4404657"/>
            <a:ext cx="860435" cy="2308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500" dirty="0"/>
              <a:t>Sidebar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43CA4-C8A6-384A-912A-7E8E173439C3}"/>
              </a:ext>
            </a:extLst>
          </p:cNvPr>
          <p:cNvSpPr txBox="1"/>
          <p:nvPr/>
        </p:nvSpPr>
        <p:spPr bwMode="auto">
          <a:xfrm>
            <a:off x="4400550" y="4397794"/>
            <a:ext cx="1576187" cy="2308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500" dirty="0"/>
              <a:t>Chat window</a:t>
            </a:r>
          </a:p>
        </p:txBody>
      </p:sp>
    </p:spTree>
    <p:extLst>
      <p:ext uri="{BB962C8B-B14F-4D97-AF65-F5344CB8AC3E}">
        <p14:creationId xmlns:p14="http://schemas.microsoft.com/office/powerpoint/2010/main" val="3526206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2B6A3-CFC8-724A-8BFE-B6E030F595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10818-8C96-FA41-A79A-8E2EC520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Basics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EBEB7-0738-D845-B742-D4652D0EA7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/>
            <a:r>
              <a:rPr lang="en-US" b="1" dirty="0"/>
              <a:t>Teams:</a:t>
            </a:r>
          </a:p>
          <a:p>
            <a:pPr marL="0" indent="0"/>
            <a:r>
              <a:rPr lang="en-US" dirty="0"/>
              <a:t>Teams are the basic bit of slack</a:t>
            </a:r>
            <a:br>
              <a:rPr lang="en-US" dirty="0"/>
            </a:br>
            <a:r>
              <a:rPr lang="en-US" dirty="0"/>
              <a:t>organization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b="1" dirty="0">
                <a:solidFill>
                  <a:srgbClr val="C00000"/>
                </a:solidFill>
              </a:rPr>
              <a:t>Channels:</a:t>
            </a:r>
          </a:p>
          <a:p>
            <a:pPr marL="0" indent="0"/>
            <a:r>
              <a:rPr lang="en-US" dirty="0"/>
              <a:t>Channel are where most conversations</a:t>
            </a:r>
            <a:br>
              <a:rPr lang="en-US" dirty="0"/>
            </a:br>
            <a:r>
              <a:rPr lang="en-US" dirty="0"/>
              <a:t>occur are the basic bit of slack </a:t>
            </a:r>
            <a:br>
              <a:rPr lang="en-US" dirty="0"/>
            </a:br>
            <a:r>
              <a:rPr lang="en-US" dirty="0"/>
              <a:t>organization</a:t>
            </a:r>
          </a:p>
          <a:p>
            <a:pPr marL="0" indent="0"/>
            <a:endParaRPr lang="en-US" dirty="0"/>
          </a:p>
          <a:p>
            <a:pPr marL="0" indent="0"/>
            <a:r>
              <a:rPr lang="en-US" b="1" dirty="0">
                <a:solidFill>
                  <a:srgbClr val="FFC000"/>
                </a:solidFill>
              </a:rPr>
              <a:t>Direct Messages:</a:t>
            </a:r>
          </a:p>
          <a:p>
            <a:pPr marL="0" indent="0"/>
            <a:r>
              <a:rPr lang="en-US" dirty="0"/>
              <a:t>1 to 1 or a small multi person chat.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A42DB-DB88-594D-B4EC-69C4871BA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718" y="236765"/>
            <a:ext cx="1487232" cy="43845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F6763C-14BA-EC49-BFAC-35EF26E8DE0A}"/>
              </a:ext>
            </a:extLst>
          </p:cNvPr>
          <p:cNvCxnSpPr>
            <a:cxnSpLocks/>
          </p:cNvCxnSpPr>
          <p:nvPr/>
        </p:nvCxnSpPr>
        <p:spPr>
          <a:xfrm flipV="1">
            <a:off x="4779287" y="791146"/>
            <a:ext cx="890168" cy="157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2B3991-B6A5-2A44-BAD2-574486822EF4}"/>
              </a:ext>
            </a:extLst>
          </p:cNvPr>
          <p:cNvCxnSpPr>
            <a:cxnSpLocks/>
          </p:cNvCxnSpPr>
          <p:nvPr/>
        </p:nvCxnSpPr>
        <p:spPr>
          <a:xfrm>
            <a:off x="4778263" y="1085850"/>
            <a:ext cx="89119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664C8C-C425-8A4F-AC49-058133906BC9}"/>
              </a:ext>
            </a:extLst>
          </p:cNvPr>
          <p:cNvCxnSpPr>
            <a:cxnSpLocks/>
          </p:cNvCxnSpPr>
          <p:nvPr/>
        </p:nvCxnSpPr>
        <p:spPr>
          <a:xfrm>
            <a:off x="4778263" y="1363436"/>
            <a:ext cx="89119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ADAE1D-684F-204F-B0CD-118B02775A50}"/>
              </a:ext>
            </a:extLst>
          </p:cNvPr>
          <p:cNvCxnSpPr>
            <a:cxnSpLocks/>
          </p:cNvCxnSpPr>
          <p:nvPr/>
        </p:nvCxnSpPr>
        <p:spPr>
          <a:xfrm>
            <a:off x="4760650" y="1657350"/>
            <a:ext cx="89119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F51F49-D099-D343-A12A-35B610002E8F}"/>
              </a:ext>
            </a:extLst>
          </p:cNvPr>
          <p:cNvCxnSpPr>
            <a:cxnSpLocks/>
          </p:cNvCxnSpPr>
          <p:nvPr/>
        </p:nvCxnSpPr>
        <p:spPr>
          <a:xfrm>
            <a:off x="4778263" y="1959428"/>
            <a:ext cx="89119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DC5B41-D5D6-0749-B924-166C52FB96B3}"/>
              </a:ext>
            </a:extLst>
          </p:cNvPr>
          <p:cNvCxnSpPr>
            <a:cxnSpLocks/>
          </p:cNvCxnSpPr>
          <p:nvPr/>
        </p:nvCxnSpPr>
        <p:spPr>
          <a:xfrm>
            <a:off x="4760650" y="2245178"/>
            <a:ext cx="891192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A5CC75-3FEA-4B4B-A508-F06C4E21ACEA}"/>
              </a:ext>
            </a:extLst>
          </p:cNvPr>
          <p:cNvCxnSpPr>
            <a:cxnSpLocks/>
          </p:cNvCxnSpPr>
          <p:nvPr/>
        </p:nvCxnSpPr>
        <p:spPr>
          <a:xfrm flipV="1">
            <a:off x="5318696" y="2962846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B56F3A-EF38-6745-BBA9-4D80F56635FC}"/>
              </a:ext>
            </a:extLst>
          </p:cNvPr>
          <p:cNvCxnSpPr>
            <a:cxnSpLocks/>
          </p:cNvCxnSpPr>
          <p:nvPr/>
        </p:nvCxnSpPr>
        <p:spPr>
          <a:xfrm flipV="1">
            <a:off x="5306450" y="3081232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2DC776-7358-C843-A31D-1E38154C55D6}"/>
              </a:ext>
            </a:extLst>
          </p:cNvPr>
          <p:cNvCxnSpPr>
            <a:cxnSpLocks/>
          </p:cNvCxnSpPr>
          <p:nvPr/>
        </p:nvCxnSpPr>
        <p:spPr>
          <a:xfrm flipV="1">
            <a:off x="5306450" y="3222535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7332B7-D77D-E34B-9C66-008E8B80AF33}"/>
              </a:ext>
            </a:extLst>
          </p:cNvPr>
          <p:cNvCxnSpPr>
            <a:cxnSpLocks/>
          </p:cNvCxnSpPr>
          <p:nvPr/>
        </p:nvCxnSpPr>
        <p:spPr>
          <a:xfrm flipV="1">
            <a:off x="5305806" y="3471329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A6DDA5-FFFB-DA42-B094-96A571D21A20}"/>
              </a:ext>
            </a:extLst>
          </p:cNvPr>
          <p:cNvCxnSpPr>
            <a:cxnSpLocks/>
          </p:cNvCxnSpPr>
          <p:nvPr/>
        </p:nvCxnSpPr>
        <p:spPr>
          <a:xfrm flipV="1">
            <a:off x="5305807" y="3589563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930FF9-FD37-EF4F-8CB7-A2A4FF9576F2}"/>
              </a:ext>
            </a:extLst>
          </p:cNvPr>
          <p:cNvCxnSpPr>
            <a:cxnSpLocks/>
          </p:cNvCxnSpPr>
          <p:nvPr/>
        </p:nvCxnSpPr>
        <p:spPr>
          <a:xfrm flipV="1">
            <a:off x="5305807" y="3735582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3DE0CB-4A57-394E-AA05-9FED869F9E9A}"/>
              </a:ext>
            </a:extLst>
          </p:cNvPr>
          <p:cNvCxnSpPr>
            <a:cxnSpLocks/>
          </p:cNvCxnSpPr>
          <p:nvPr/>
        </p:nvCxnSpPr>
        <p:spPr>
          <a:xfrm flipV="1">
            <a:off x="5305808" y="3894794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265920-E515-E749-B35F-CD40E5A80FA0}"/>
              </a:ext>
            </a:extLst>
          </p:cNvPr>
          <p:cNvCxnSpPr>
            <a:cxnSpLocks/>
          </p:cNvCxnSpPr>
          <p:nvPr/>
        </p:nvCxnSpPr>
        <p:spPr>
          <a:xfrm flipV="1">
            <a:off x="5305805" y="3338417"/>
            <a:ext cx="890168" cy="157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8EF60A-3FED-0C47-9CE7-28BB90C1089D}"/>
              </a:ext>
            </a:extLst>
          </p:cNvPr>
          <p:cNvCxnSpPr>
            <a:cxnSpLocks/>
          </p:cNvCxnSpPr>
          <p:nvPr/>
        </p:nvCxnSpPr>
        <p:spPr>
          <a:xfrm flipV="1">
            <a:off x="5318696" y="4129673"/>
            <a:ext cx="890168" cy="157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081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Slack makes communication</a:t>
            </a:r>
            <a:br>
              <a:rPr lang="en-US" dirty="0"/>
            </a:br>
            <a:r>
              <a:rPr lang="en-US" dirty="0"/>
              <a:t>more facile, creates a record </a:t>
            </a:r>
            <a:br>
              <a:rPr lang="en-US" dirty="0"/>
            </a:br>
            <a:r>
              <a:rPr lang="en-US" dirty="0"/>
              <a:t>for new lab members to search,</a:t>
            </a:r>
            <a:br>
              <a:rPr lang="en-US" dirty="0"/>
            </a:br>
            <a:r>
              <a:rPr lang="en-US" dirty="0"/>
              <a:t>cuts down email, and builds morale</a:t>
            </a:r>
            <a:br>
              <a:rPr lang="en-US" dirty="0"/>
            </a:br>
            <a:r>
              <a:rPr lang="en-US" dirty="0"/>
              <a:t> in our group.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Diana Laird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Associate Professor, Ob/Gyn, Reproductive Sciences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78348-12DA-984B-B6C0-3DD590C5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271" y="9400"/>
            <a:ext cx="3683000" cy="35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362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D0AC6-D3F8-0E44-8031-2C2AA38C44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1EE18-54F6-A643-90C3-B1CCD42A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1167F-5A99-CD44-96C1-D659DCD1D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C8AE0-9882-F64C-96B5-52BE0A2A5C5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6925" y="1154327"/>
            <a:ext cx="3826840" cy="311949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Slack is great for…</a:t>
            </a:r>
          </a:p>
          <a:p>
            <a:r>
              <a:rPr lang="en-US" sz="1400" dirty="0"/>
              <a:t>Urgent questions and requests </a:t>
            </a:r>
            <a:br>
              <a:rPr lang="en-US" sz="1400" dirty="0"/>
            </a:br>
            <a:r>
              <a:rPr lang="en-US" sz="1400" dirty="0"/>
              <a:t>that need a quick response</a:t>
            </a:r>
          </a:p>
          <a:p>
            <a:r>
              <a:rPr lang="en-US" sz="1400" dirty="0"/>
              <a:t>Real-time conversations </a:t>
            </a:r>
          </a:p>
          <a:p>
            <a:r>
              <a:rPr lang="en-US" sz="1400" dirty="0"/>
              <a:t>Asynchronous conversations</a:t>
            </a:r>
          </a:p>
          <a:p>
            <a:r>
              <a:rPr lang="en-US" sz="1400" dirty="0"/>
              <a:t>Sharing need-to-knows</a:t>
            </a:r>
          </a:p>
          <a:p>
            <a:r>
              <a:rPr lang="en-US" sz="1400" dirty="0"/>
              <a:t>Recognition of co-workers</a:t>
            </a:r>
          </a:p>
          <a:p>
            <a:r>
              <a:rPr lang="en-US" sz="1400" dirty="0"/>
              <a:t>Chatting and connecting with</a:t>
            </a:r>
            <a:br>
              <a:rPr lang="en-US" sz="1400" dirty="0"/>
            </a:br>
            <a:r>
              <a:rPr lang="en-US" sz="1400" dirty="0"/>
              <a:t> other channels</a:t>
            </a:r>
          </a:p>
          <a:p>
            <a:r>
              <a:rPr lang="en-US" sz="1400" dirty="0"/>
              <a:t>Sharing interesting links</a:t>
            </a:r>
          </a:p>
          <a:p>
            <a:r>
              <a:rPr lang="en-US" sz="1400" dirty="0"/>
              <a:t>Breaking down silos</a:t>
            </a:r>
          </a:p>
          <a:p>
            <a:pPr marL="0" indent="0">
              <a:buNone/>
            </a:pPr>
            <a:br>
              <a:rPr lang="en-US" dirty="0"/>
            </a:br>
            <a:endParaRPr lang="en-US" b="1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6384B-80FA-1848-8407-605C4A9DC3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90386" y="1154327"/>
            <a:ext cx="3826840" cy="311949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Avoid Slack for…</a:t>
            </a:r>
          </a:p>
          <a:p>
            <a:r>
              <a:rPr lang="en-US" sz="1400" dirty="0"/>
              <a:t>High-level discussions. Use a meeting.</a:t>
            </a:r>
          </a:p>
          <a:p>
            <a:r>
              <a:rPr lang="en-US" sz="1400" dirty="0"/>
              <a:t>Making major decisions. Use a meeting.</a:t>
            </a:r>
          </a:p>
          <a:p>
            <a:r>
              <a:rPr lang="en-US" sz="1400" dirty="0"/>
              <a:t>Planning future work. Use a  meeting and project management tools.</a:t>
            </a:r>
          </a:p>
          <a:p>
            <a:r>
              <a:rPr lang="en-US" sz="1400" dirty="0"/>
              <a:t>Requests that require significant work. Use project management tools. </a:t>
            </a:r>
          </a:p>
          <a:p>
            <a:r>
              <a:rPr lang="en-US" sz="1400" dirty="0"/>
              <a:t>Sharing in-depth knowledge or feedback. Use a meeting or email.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1583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7B86DA-F571-9542-B5D2-CB7CF7C1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F9E35-B952-6742-B6CB-A837D49100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100" dirty="0"/>
              <a:t>,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7A05C-B9AF-EE49-93EB-E2CD881F9B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Rahmanian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344EA6-D7BB-9940-9B16-DF4DE2BF7D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cofounder of Managed by Q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DE401B-FBFB-814B-8AA7-385A37EE17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9659" y="721611"/>
            <a:ext cx="6255834" cy="2975216"/>
          </a:xfrm>
        </p:spPr>
        <p:txBody>
          <a:bodyPr/>
          <a:lstStyle/>
          <a:p>
            <a:r>
              <a:rPr lang="en-US" sz="2700" dirty="0"/>
              <a:t>“</a:t>
            </a:r>
            <a:r>
              <a:rPr lang="en-US" sz="3000" dirty="0"/>
              <a:t>Leave any channels that you don’t absolutely need to be in, and mute all notifications that don’t have you personally mentioned. If you absolutely need to concentrate for a period of time, say bye-bye to Slack by hitting command+Q.”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579615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F2A93-97EB-1042-87A3-179FE124CF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E66B65-ECCA-B54B-B905-5E458452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10 Slack Best Practices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33E969-A18E-6744-9C17-63DEA1EEB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3" y="777337"/>
            <a:ext cx="8167482" cy="382195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Download the app for the best experience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Change sidebar settings for better focus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Manage your notifications to avoid being always-on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Turn off sounds and animations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Leverage emojis for quick acknowledgement of message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Be judicious in your channel subscription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Be thoughtful about channel creation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Use the favorites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Send yourself little notes or draft messages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Use notifications to foster conversation and participation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6024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595C3-4A91-6A47-9309-7E2ED6CF2E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6B0FAB-C233-034F-B02C-57ED07D1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Practices: Change Sidebar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B91D56-93E2-6149-8561-3C6A048275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Change sidebar settings to see only starred channels and unread messages.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7EEB9-D06C-DF41-B957-16DC0209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99" y="1516344"/>
            <a:ext cx="6193608" cy="24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6156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C792-5D82-3345-9CEC-4BD0EF4FE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Slacking Off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E469C-DA6B-504B-A651-CC7AA6BD9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802" y="139794"/>
            <a:ext cx="3685582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695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EC55-E336-D54A-B268-7E87C050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2B4583-334D-644A-86A6-F3D4BC2E310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1800" dirty="0"/>
              <a:t>Manage your notifications to avoid being always-on…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96402-7EA5-7E4E-AD00-98B5308C2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5D2A9-FFEF-164E-AC07-5E6ED1A48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26" y="1508362"/>
            <a:ext cx="6271022" cy="2567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8DFE-3C9E-8C48-B8C5-087C5879D428}"/>
              </a:ext>
            </a:extLst>
          </p:cNvPr>
          <p:cNvSpPr txBox="1"/>
          <p:nvPr/>
        </p:nvSpPr>
        <p:spPr bwMode="auto">
          <a:xfrm flipH="1">
            <a:off x="1689871" y="4175903"/>
            <a:ext cx="5887890" cy="3231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100" dirty="0">
                <a:latin typeface="+mj-lt"/>
              </a:rPr>
              <a:t>…and set up do-not-disturb time. </a:t>
            </a:r>
            <a:endParaRPr lang="en-US" sz="2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0487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EE36-A1CC-C148-8C8D-033DDAB463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9C3FD-E430-DD46-9EC4-0203F4F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Practices: Turn Off Sounds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ABF9C-9E1C-1343-A32B-9F77382AA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8883E-FB66-C64B-B0B9-27C247C1E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Go to Preferences &gt; Notifications &gt; Sound &amp; appearance</a:t>
            </a:r>
          </a:p>
          <a:p>
            <a:r>
              <a:rPr lang="en-US" sz="2000" dirty="0"/>
              <a:t>Uncheck: play a sound when receiving a notification </a:t>
            </a:r>
          </a:p>
          <a:p>
            <a:r>
              <a:rPr lang="en-US" sz="2000" dirty="0"/>
              <a:t>Uncheck: play bounce Slack’s icon when receiving a notification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6C9EF-D6D8-5F41-9163-64970395F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80" y="2634502"/>
            <a:ext cx="5531005" cy="19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191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1BFEE-B4AE-4F4D-A25A-CADF83D2F7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ECF287-EE17-9C4D-8C82-D9C1A78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Emojis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974729-0580-5E40-81FE-6D510438C6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Emojis let you react quickly and simply.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2E78DB-D8BE-1143-8713-BE9FC19A9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434" y="1401763"/>
            <a:ext cx="4937406" cy="2932112"/>
          </a:xfrm>
        </p:spPr>
      </p:pic>
    </p:spTree>
    <p:extLst>
      <p:ext uri="{BB962C8B-B14F-4D97-AF65-F5344CB8AC3E}">
        <p14:creationId xmlns:p14="http://schemas.microsoft.com/office/powerpoint/2010/main" val="253258442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5C0D4-FC75-8E41-A7E1-18515A8DA8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B3BE6A-02EB-884B-81BB-833C0C6A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Slack Best Practices: Subscribing to Channels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4AD186-08B6-744A-8D03-ED71F3D9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63D82-0110-0C4C-BD21-C57C7B4B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50" y="1030638"/>
            <a:ext cx="8049198" cy="3302824"/>
          </a:xfrm>
        </p:spPr>
        <p:txBody>
          <a:bodyPr/>
          <a:lstStyle/>
          <a:p>
            <a:r>
              <a:rPr lang="en-US" sz="1800" dirty="0"/>
              <a:t>Set different notification settings for different channels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Mute or leave channels that aren’t relevant to you</a:t>
            </a:r>
          </a:p>
          <a:p>
            <a:r>
              <a:rPr lang="en-US" sz="1800" dirty="0"/>
              <a:t>When creating a new channel, use a shared naming convention and include the purpose and topic</a:t>
            </a:r>
          </a:p>
          <a:p>
            <a:r>
              <a:rPr lang="en-US" sz="1800" dirty="0"/>
              <a:t>Change your “Mark as Read” settings to skip channel FOMO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8C4FE-24E2-184B-8BFE-375A3CDAA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04" y="1485437"/>
            <a:ext cx="4449672" cy="6547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A9AC9A-0E03-EB43-A524-FEBF4B26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4" y="3622383"/>
            <a:ext cx="2580051" cy="9809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333451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B3BE6A-02EB-884B-81BB-833C0C6A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Practices: Creating Channels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DE6E6C-8F5D-C244-BA3C-3D015822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33" y="796942"/>
            <a:ext cx="8322999" cy="3864268"/>
          </a:xfrm>
        </p:spPr>
        <p:txBody>
          <a:bodyPr/>
          <a:lstStyle/>
          <a:p>
            <a:r>
              <a:rPr lang="en-US" sz="1800" dirty="0"/>
              <a:t>Create a general channel in which everyone belongs</a:t>
            </a:r>
          </a:p>
          <a:p>
            <a:r>
              <a:rPr lang="en-US" sz="1800" dirty="0"/>
              <a:t>Create shared channels based on topic</a:t>
            </a:r>
          </a:p>
          <a:p>
            <a:r>
              <a:rPr lang="en-US" sz="1800" dirty="0"/>
              <a:t>Default to public channels when possible</a:t>
            </a:r>
          </a:p>
          <a:p>
            <a:r>
              <a:rPr lang="en-US" sz="1800" dirty="0"/>
              <a:t>Establish and maintain a standard naming convention</a:t>
            </a:r>
          </a:p>
          <a:p>
            <a:r>
              <a:rPr lang="en-US" sz="1800" dirty="0"/>
              <a:t>Each team should have its own channel to:</a:t>
            </a:r>
          </a:p>
          <a:p>
            <a:pPr lvl="1"/>
            <a:r>
              <a:rPr lang="en-US" sz="1600" dirty="0"/>
              <a:t>communicate work progress</a:t>
            </a:r>
          </a:p>
          <a:p>
            <a:pPr lvl="1"/>
            <a:r>
              <a:rPr lang="en-US" sz="1600" dirty="0"/>
              <a:t>share knowledge</a:t>
            </a:r>
          </a:p>
          <a:p>
            <a:pPr lvl="1"/>
            <a:r>
              <a:rPr lang="en-US" sz="1600" dirty="0"/>
              <a:t>solve problems</a:t>
            </a:r>
          </a:p>
          <a:p>
            <a:pPr lvl="1"/>
            <a:r>
              <a:rPr lang="en-US" sz="1600" dirty="0"/>
              <a:t>deliver quick status updates (sick, late, vacation, working from home etc.) </a:t>
            </a:r>
          </a:p>
          <a:p>
            <a:pPr lvl="1"/>
            <a:r>
              <a:rPr lang="en-US" sz="1600" dirty="0"/>
              <a:t>share a funny video, meme,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5C0D4-FC75-8E41-A7E1-18515A8DA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ff</a:t>
            </a:r>
          </a:p>
        </p:txBody>
      </p:sp>
    </p:spTree>
    <p:extLst>
      <p:ext uri="{BB962C8B-B14F-4D97-AF65-F5344CB8AC3E}">
        <p14:creationId xmlns:p14="http://schemas.microsoft.com/office/powerpoint/2010/main" val="10591528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FD08BD-DF6A-1E4C-BDE1-CDFB952C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AEB7A-A0E6-6B42-BDBA-F62391C2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75AFA-C147-484A-8F7F-BD4BC2E1DC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7599" y="1271239"/>
            <a:ext cx="8229323" cy="22670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Slack channels streamline work where </a:t>
            </a:r>
          </a:p>
          <a:p>
            <a:r>
              <a:rPr lang="en-US" dirty="0"/>
              <a:t>disconnected email and text threads fall short. </a:t>
            </a:r>
          </a:p>
          <a:p>
            <a:r>
              <a:rPr lang="en-US" dirty="0"/>
              <a:t>The archived history of those channels document</a:t>
            </a:r>
          </a:p>
          <a:p>
            <a:r>
              <a:rPr lang="en-US" dirty="0"/>
              <a:t>processes and decision-making—</a:t>
            </a:r>
          </a:p>
          <a:p>
            <a:r>
              <a:rPr lang="en-US" dirty="0"/>
              <a:t>crucial in any scientific endeavor, but </a:t>
            </a:r>
          </a:p>
          <a:p>
            <a:r>
              <a:rPr lang="en-US" dirty="0"/>
              <a:t>especially in one as revolutionary as the </a:t>
            </a:r>
            <a:r>
              <a:rPr lang="en-US" dirty="0" err="1"/>
              <a:t>Biohub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736FB-3C5B-7B46-B4E9-02F550EDF1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DeRisi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A45F6B-AF6A-4B48-A4C9-6E755AAEA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Professor, Department of Biochemistry and Biophysics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B1CD31-B892-D649-9BE7-A9B4276E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812" y="0"/>
            <a:ext cx="2696742" cy="31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583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A946-8375-F647-8907-539BCE20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92B8A-D748-C942-AF11-B5EE6EDAB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5D93780-7FBA-494D-B415-3AA77BE53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162" y="95008"/>
            <a:ext cx="7216663" cy="4519589"/>
          </a:xfrm>
        </p:spPr>
      </p:pic>
    </p:spTree>
    <p:extLst>
      <p:ext uri="{BB962C8B-B14F-4D97-AF65-F5344CB8AC3E}">
        <p14:creationId xmlns:p14="http://schemas.microsoft.com/office/powerpoint/2010/main" val="424471578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03E93-DD0E-B244-AFE6-79CF212023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924D4-A909-6946-8B76-FADF8C60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Practices: Favorites    Starring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94BBB7-944B-164A-9A9C-338D09CB06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87D58D-584B-6249-AB31-C9BD6335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Keep track of important channels and messages by starring them</a:t>
            </a:r>
          </a:p>
          <a:p>
            <a:r>
              <a:rPr lang="en-US" sz="1600" dirty="0"/>
              <a:t>Star important channels, groups, and DMs to quickly access them</a:t>
            </a:r>
          </a:p>
          <a:p>
            <a:r>
              <a:rPr lang="en-US" sz="1600" dirty="0"/>
              <a:t>Star specific messages or files within a channel/group/DM to create a “follow up on” list</a:t>
            </a:r>
          </a:p>
          <a:p>
            <a:r>
              <a:rPr lang="en-US" sz="1600" dirty="0"/>
              <a:t>Change sidebar settings to only see starred channels and unread messages</a:t>
            </a:r>
          </a:p>
          <a:p>
            <a:r>
              <a:rPr lang="en-US" sz="1600" dirty="0"/>
              <a:t>Switch notifications to “only for highlighted words and direct messages”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22B50-F3F2-9146-BB15-01207CC7B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65" y="394099"/>
            <a:ext cx="2381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369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24D4-A909-6946-8B76-FADF8C60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Practices: Use reminders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87D58D-584B-6249-AB31-C9BD6335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03E93-DD0E-B244-AFE6-79CF21202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956BD-E185-374C-B256-DBBC40B2B98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57275" y="1173163"/>
            <a:ext cx="8086725" cy="234950"/>
          </a:xfrm>
        </p:spPr>
        <p:txBody>
          <a:bodyPr/>
          <a:lstStyle/>
          <a:p>
            <a:r>
              <a:rPr lang="en-US" dirty="0"/>
              <a:t>/remind FTW!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C5A7E-1457-7544-84C7-0AE791AA7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59" y="1816169"/>
            <a:ext cx="6239561" cy="25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078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34839-AFED-9E42-AEF7-09A550E477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5BFFD-2C38-934E-8207-FDBAB0BA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 Best Practices: Notifications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EBBB1-9934-7449-ABD7-6F630E7A6C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Use notifications to foster conversation and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459F6-7BAE-214B-812B-6E184EC40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85" y="1154327"/>
            <a:ext cx="8054795" cy="3566937"/>
          </a:xfrm>
        </p:spPr>
        <p:txBody>
          <a:bodyPr/>
          <a:lstStyle/>
          <a:p>
            <a:r>
              <a:rPr lang="en-US" sz="1800" dirty="0"/>
              <a:t>If you’re having a group conversation and want to add someone, then ping that person to join the conversation by using the @ symbol followed by her username.</a:t>
            </a:r>
          </a:p>
          <a:p>
            <a:pPr lvl="1"/>
            <a:r>
              <a:rPr lang="en-US" sz="1600" dirty="0"/>
              <a:t>This sends the person a notification and they can review the channel discussion before providing input. </a:t>
            </a:r>
          </a:p>
          <a:p>
            <a:r>
              <a:rPr lang="en-US" sz="1800" dirty="0"/>
              <a:t>You can use the @here shout to only notify members of the channel who are currently online. </a:t>
            </a:r>
          </a:p>
          <a:p>
            <a:r>
              <a:rPr lang="en-US" sz="1800" dirty="0"/>
              <a:t>You can also use similar calls, such as @everyone or @channel which notifies everyone in that channel, telling them that you have something important to say. </a:t>
            </a:r>
            <a:br>
              <a:rPr lang="en-US" sz="1800" dirty="0"/>
            </a:br>
            <a:r>
              <a:rPr lang="en-US" sz="1600" b="1" dirty="0"/>
              <a:t>This should be used rarely if at all. It’s equivalent to sending an email to everyone in the channel</a:t>
            </a:r>
            <a:r>
              <a:rPr lang="en-US" sz="16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0607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F0339-9DF5-5143-B8C3-3536F41170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52988"/>
            <a:ext cx="3233738" cy="103187"/>
          </a:xfrm>
        </p:spPr>
        <p:txBody>
          <a:bodyPr/>
          <a:lstStyle/>
          <a:p>
            <a:r>
              <a:rPr lang="en-US" dirty="0"/>
              <a:t>Slacking Off</a:t>
            </a:r>
          </a:p>
        </p:txBody>
      </p:sp>
    </p:spTree>
    <p:extLst>
      <p:ext uri="{BB962C8B-B14F-4D97-AF65-F5344CB8AC3E}">
        <p14:creationId xmlns:p14="http://schemas.microsoft.com/office/powerpoint/2010/main" val="45441738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3776B-7CE9-BD49-BF71-78E8DED438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BA129-60D6-654C-985A-94D911B7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EBDB-BE0D-9447-B24E-11AFB3A1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2" y="777337"/>
            <a:ext cx="8684317" cy="3917325"/>
          </a:xfrm>
        </p:spPr>
        <p:txBody>
          <a:bodyPr/>
          <a:lstStyle/>
          <a:p>
            <a:r>
              <a:rPr lang="en-US" sz="1600" b="1" dirty="0"/>
              <a:t>Workstream Collaboration: What It Is &amp; Why You Need It</a:t>
            </a:r>
            <a:br>
              <a:rPr lang="en-US" sz="1600" b="1" dirty="0"/>
            </a:br>
            <a:r>
              <a:rPr lang="en-US" sz="1600" dirty="0">
                <a:hlinkClick r:id="rId3"/>
              </a:rPr>
              <a:t>https://mattermost.com/blog/why-workstream-collaboration/</a:t>
            </a:r>
            <a:endParaRPr lang="en-US" sz="1600" dirty="0"/>
          </a:p>
          <a:p>
            <a:r>
              <a:rPr lang="en-US" sz="1600" b="1" dirty="0"/>
              <a:t>Slack Enterprise Grid Versus Microsoft Teams — Which Workstream Collaboration Product Is Best for You? </a:t>
            </a:r>
            <a:br>
              <a:rPr lang="en-US" sz="1600" dirty="0"/>
            </a:br>
            <a:r>
              <a:rPr lang="en-US" sz="1600" dirty="0"/>
              <a:t>Garner Reports: Published 20 May 2019 - ID G00378256</a:t>
            </a:r>
          </a:p>
          <a:p>
            <a:r>
              <a:rPr lang="en-US" sz="1600" b="1" dirty="0"/>
              <a:t>Market Guide for Workstream Collaboration</a:t>
            </a:r>
            <a:br>
              <a:rPr lang="en-US" sz="1600" dirty="0"/>
            </a:br>
            <a:r>
              <a:rPr lang="en-US" sz="1600" dirty="0"/>
              <a:t>Garner Reports: Published 19 September 2018 - ID G00354158</a:t>
            </a:r>
            <a:endParaRPr lang="en-US" sz="1600" b="1" dirty="0"/>
          </a:p>
          <a:p>
            <a:r>
              <a:rPr lang="en-US" sz="1600" b="1" dirty="0"/>
              <a:t>How to set up Slack for Focus: A guide to killing unnecessary noise and distractions</a:t>
            </a:r>
            <a:br>
              <a:rPr lang="en-US" sz="1600" b="1" dirty="0"/>
            </a:br>
            <a:r>
              <a:rPr lang="en-US" sz="1600" dirty="0">
                <a:hlinkClick r:id="rId4"/>
              </a:rPr>
              <a:t>https://blog.rescuetime.com/slack-focus-guide#appearance</a:t>
            </a:r>
            <a:endParaRPr lang="en-US" sz="1600" dirty="0"/>
          </a:p>
          <a:p>
            <a:r>
              <a:rPr lang="en-US" sz="1600" b="1" dirty="0"/>
              <a:t>You’re not using Slack right — 10 tips to cut the noise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https://www.manifold.co/blog/youre-not-using-slack-right-10-tips-to-cut-the-noise-6c4c25d89bfd</a:t>
            </a:r>
            <a:endParaRPr lang="en-US" sz="1600" dirty="0"/>
          </a:p>
          <a:p>
            <a:r>
              <a:rPr lang="en-US" sz="1600" b="1" dirty="0"/>
              <a:t>Best Practices From The Most Active Slack Users</a:t>
            </a:r>
            <a:br>
              <a:rPr lang="en-US" sz="1600" b="1" dirty="0"/>
            </a:br>
            <a:r>
              <a:rPr lang="en-US" sz="1600" dirty="0">
                <a:hlinkClick r:id="rId6"/>
              </a:rPr>
              <a:t>https://www.fastcompany.com/3046011/best-practices-from-the-most-active-slack-users</a:t>
            </a:r>
            <a:endParaRPr lang="en-US" sz="1600" dirty="0"/>
          </a:p>
          <a:p>
            <a:endParaRPr lang="en-US" sz="1800" dirty="0"/>
          </a:p>
          <a:p>
            <a:endParaRPr lang="en-US" sz="1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412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A4712A-FE46-E744-A084-17D86187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6212B-34E1-FD46-A869-C5733B34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92E07-9AEC-0743-8649-42DE6C394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My group </a:t>
            </a:r>
            <a:br>
              <a:rPr lang="en-US" sz="4000" dirty="0"/>
            </a:br>
            <a:r>
              <a:rPr lang="en-US" sz="4000" dirty="0"/>
              <a:t>uses Slack to communicate </a:t>
            </a:r>
            <a:br>
              <a:rPr lang="en-US" sz="4000" dirty="0"/>
            </a:br>
            <a:r>
              <a:rPr lang="en-US" sz="4000" dirty="0"/>
              <a:t>and everyone loves it!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1BDD0-D9FA-E74A-84B6-BD72BF238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Marina Sirota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8F7420-4FD4-194E-9F26-043F24186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Assistant Professor, Pediatrics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35C7-ACEC-A840-A018-F2413ECD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643" y="139457"/>
            <a:ext cx="2760233" cy="27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891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6275E5-9AFB-0947-A8BE-0CB50A64B5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FE4EC-974B-1E4E-8D0B-BE69372335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A76248-DB9D-9842-8B9B-9769AC10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Slack Use at UCSF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C15F1F-EE53-F745-AD64-2FC19E8CF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80CF80-4194-CA45-AC48-AAD5B143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191C52C7-430B-F246-A4D6-77E4148A8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792524"/>
              </p:ext>
            </p:extLst>
          </p:nvPr>
        </p:nvGraphicFramePr>
        <p:xfrm>
          <a:off x="386220" y="1154329"/>
          <a:ext cx="8173580" cy="321098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49022">
                  <a:extLst>
                    <a:ext uri="{9D8B030D-6E8A-4147-A177-3AD203B41FA5}">
                      <a16:colId xmlns:a16="http://schemas.microsoft.com/office/drawing/2014/main" val="3719108001"/>
                    </a:ext>
                  </a:extLst>
                </a:gridCol>
                <a:gridCol w="1862250">
                  <a:extLst>
                    <a:ext uri="{9D8B030D-6E8A-4147-A177-3AD203B41FA5}">
                      <a16:colId xmlns:a16="http://schemas.microsoft.com/office/drawing/2014/main" val="1368679255"/>
                    </a:ext>
                  </a:extLst>
                </a:gridCol>
                <a:gridCol w="1853127">
                  <a:extLst>
                    <a:ext uri="{9D8B030D-6E8A-4147-A177-3AD203B41FA5}">
                      <a16:colId xmlns:a16="http://schemas.microsoft.com/office/drawing/2014/main" val="4104105331"/>
                    </a:ext>
                  </a:extLst>
                </a:gridCol>
                <a:gridCol w="2009181">
                  <a:extLst>
                    <a:ext uri="{9D8B030D-6E8A-4147-A177-3AD203B41FA5}">
                      <a16:colId xmlns:a16="http://schemas.microsoft.com/office/drawing/2014/main" val="3245366505"/>
                    </a:ext>
                  </a:extLst>
                </a:gridCol>
              </a:tblGrid>
              <a:tr h="61493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Plan Type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Count of Teams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Number of Seats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Number  of Guests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0502703"/>
                  </a:ext>
                </a:extLst>
              </a:tr>
              <a:tr h="42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Free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1,175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10,626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6038750"/>
                  </a:ext>
                </a:extLst>
              </a:tr>
              <a:tr h="42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Plus annual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68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1043302"/>
                  </a:ext>
                </a:extLst>
              </a:tr>
              <a:tr h="42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Plus monthly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0247497"/>
                  </a:ext>
                </a:extLst>
              </a:tr>
              <a:tr h="42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Standard annual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985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434307"/>
                  </a:ext>
                </a:extLst>
              </a:tr>
              <a:tr h="4569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Standard monthly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7,929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160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4042387"/>
                  </a:ext>
                </a:extLst>
              </a:tr>
              <a:tr h="42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Grand 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1,223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19,617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356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582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5743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F857E4-1147-3A4F-9C0A-A7F7D177C7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530791-9B3C-3944-899A-76C2401FE2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96FB0D-DFBF-0840-AB3E-B5E848A1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Slack’s Business Impact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B56AC-DE01-074B-83EF-A0D9B50A49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FADE5F-A1EF-BE47-AB9D-8D5DA0E20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Surveys of Slack users indicate that Slack greatly improves their work experience:</a:t>
            </a:r>
          </a:p>
          <a:p>
            <a:pPr lvl="1"/>
            <a:r>
              <a:rPr lang="en-US" dirty="0"/>
              <a:t>Average of 48.6% reduction in email</a:t>
            </a:r>
          </a:p>
          <a:p>
            <a:pPr lvl="1"/>
            <a:r>
              <a:rPr lang="en-US" dirty="0"/>
              <a:t>24% drop in the number of meetings</a:t>
            </a:r>
          </a:p>
          <a:p>
            <a:pPr lvl="1"/>
            <a:r>
              <a:rPr lang="en-US" dirty="0"/>
              <a:t>32.4% increase in overall productivity </a:t>
            </a:r>
          </a:p>
          <a:p>
            <a:pPr lvl="1"/>
            <a:r>
              <a:rPr lang="en-US" dirty="0"/>
              <a:t>80% of users say Slack improved transparency and office culture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470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EBAB97-7001-5843-A4E2-CBEF47D6C1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364E4-37D2-E243-AF06-C215E631282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98BB8D-2A77-6A48-A7FE-DA4212B9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Risks and Issues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A7D44-277B-F24E-81AC-2C0D01BB67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Slack is quickly becoming a UCSF standard, however:</a:t>
            </a:r>
          </a:p>
          <a:p>
            <a:endParaRPr lang="en-US" dirty="0"/>
          </a:p>
          <a:p>
            <a:pPr marL="285750" indent="-285750">
              <a:buSzPts val="2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2049"/>
                </a:solidFill>
                <a:latin typeface="Arial" panose="020B0604020202020204" pitchFamily="34" charset="0"/>
              </a:rPr>
              <a:t>There are no enterprise guidelines on usage or application support</a:t>
            </a:r>
          </a:p>
          <a:p>
            <a:pPr marL="285750" indent="-285750">
              <a:buSzPts val="2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2049"/>
                </a:solidFill>
                <a:latin typeface="Arial" panose="020B0604020202020204" pitchFamily="34" charset="0"/>
              </a:rPr>
              <a:t>Slack is not currently integrated with MyAccess </a:t>
            </a:r>
          </a:p>
          <a:p>
            <a:pPr marL="285750" indent="-285750">
              <a:buSzPts val="2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2049"/>
                </a:solidFill>
                <a:latin typeface="Arial" panose="020B0604020202020204" pitchFamily="34" charset="0"/>
              </a:rPr>
              <a:t>Lack of centralized visibility (governance) creates risks around UCSF private data </a:t>
            </a:r>
          </a:p>
          <a:p>
            <a:pPr marL="285750" indent="-285750">
              <a:buSzPts val="2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2049"/>
                </a:solidFill>
                <a:latin typeface="Arial" panose="020B0604020202020204" pitchFamily="34" charset="0"/>
              </a:rPr>
              <a:t>Data loss prevention and monitoring doesn’t exist in free versions or other non-enterprise versions</a:t>
            </a:r>
          </a:p>
          <a:p>
            <a:pPr marL="285750" indent="-285750">
              <a:buSzPts val="2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2049"/>
                </a:solidFill>
                <a:latin typeface="Arial" panose="020B0604020202020204" pitchFamily="34" charset="0"/>
              </a:rPr>
              <a:t>Lack of central management prevents UCSF from fully utilizing Slack as an enterprise communication and collaboration platform</a:t>
            </a:r>
          </a:p>
          <a:p>
            <a:pPr marL="285750" indent="-285750">
              <a:buSzPts val="2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2049"/>
                </a:solidFill>
                <a:latin typeface="Arial" panose="020B0604020202020204" pitchFamily="34" charset="0"/>
              </a:rPr>
              <a:t>Enterprise Slack is expensive </a:t>
            </a:r>
          </a:p>
          <a:p>
            <a:pPr lvl="1"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52049"/>
                </a:solidFill>
                <a:latin typeface="Arial" panose="020B0604020202020204" pitchFamily="34" charset="0"/>
              </a:rPr>
              <a:t>Yearly Cost: Standard ($80) Plus ($150) Enterprise (~$60)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595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91D-4CB2-8440-B041-EEBB629F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workstream collaboration?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E046-13A4-FE48-8FDB-D71F46A4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75" y="1408214"/>
            <a:ext cx="8325548" cy="31167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Features</a:t>
            </a:r>
          </a:p>
          <a:p>
            <a:r>
              <a:rPr lang="en-US" sz="1400" dirty="0"/>
              <a:t>Persistent group chat as the primary user experience</a:t>
            </a:r>
          </a:p>
          <a:p>
            <a:r>
              <a:rPr lang="en-US" sz="1400" dirty="0"/>
              <a:t>Workspaces composed of channels</a:t>
            </a:r>
          </a:p>
          <a:p>
            <a:r>
              <a:rPr lang="en-US" sz="1400" dirty="0"/>
              <a:t>Direct messaging between individuals</a:t>
            </a:r>
          </a:p>
          <a:p>
            <a:r>
              <a:rPr lang="en-US" sz="1400" dirty="0"/>
              <a:t>File sharing</a:t>
            </a:r>
          </a:p>
          <a:p>
            <a:r>
              <a:rPr lang="en-US" sz="1400" dirty="0"/>
              <a:t>Search and discovery</a:t>
            </a:r>
          </a:p>
          <a:p>
            <a:r>
              <a:rPr lang="en-US" sz="1400" dirty="0"/>
              <a:t>Audioconferencing and videoconferencing</a:t>
            </a:r>
          </a:p>
          <a:p>
            <a:r>
              <a:rPr lang="en-US" sz="1400" dirty="0"/>
              <a:t>External guest access</a:t>
            </a:r>
          </a:p>
          <a:p>
            <a:r>
              <a:rPr lang="en-US" sz="1400" dirty="0"/>
              <a:t>Application library, plug-ins and bot frameworks</a:t>
            </a:r>
          </a:p>
          <a:p>
            <a:r>
              <a:rPr lang="en-US" sz="1400" dirty="0"/>
              <a:t>Platform services (e.g., administration, security, compliance, directory, API)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D2B1F-5C19-014F-BC88-2887D8D75F5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227" y="796943"/>
            <a:ext cx="8087171" cy="611270"/>
          </a:xfrm>
        </p:spPr>
        <p:txBody>
          <a:bodyPr/>
          <a:lstStyle/>
          <a:p>
            <a:r>
              <a:rPr lang="en-US" dirty="0"/>
              <a:t>Workstream collaboration is a new way of working that leading organizations are increasingly adopting to get more done, more effectively, in less time.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535B1-980E-6940-A397-A126B6A4CA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B01B-A6FD-744E-A137-32D8D267D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Slacking Off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B7A20-0215-0C4E-A853-31C805404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3641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49373-99AD-8448-A7EC-D2380621BA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Slacking Off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693AA-50B1-A444-B471-670C98464B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A671D-256F-5B49-8504-13D9A4F1FC0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16900" y="4838700"/>
            <a:ext cx="927100" cy="117475"/>
          </a:xfrm>
          <a:prstGeom prst="rect">
            <a:avLst/>
          </a:prstGeom>
        </p:spPr>
        <p:txBody>
          <a:bodyPr/>
          <a:lstStyle/>
          <a:p>
            <a:fld id="{2D55AF33-E7F6-7146-9E99-FB2025D63EA8}" type="datetime1">
              <a:rPr lang="en-US" smtClean="0"/>
              <a:t>10/3/19</a:t>
            </a:fld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47D11BA-BE7C-DA41-A4ED-F2ED3695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9" y="187419"/>
            <a:ext cx="6612095" cy="43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736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CSF Master Brand PowerPoint Template_16x9" id="{23A7B7BA-4D50-9741-BE30-631CD90FB264}" vid="{5C8D201B-63BC-F040-8074-AE8E6A41E20F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CSF Master Brand PowerPoint Template_16x9" id="{23A7B7BA-4D50-9741-BE30-631CD90FB264}" vid="{CEEB5911-95D3-3C47-A022-F45AAA2AE5E9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Classic</Template>
  <TotalTime>1279</TotalTime>
  <Words>1357</Words>
  <Application>Microsoft Macintosh PowerPoint</Application>
  <PresentationFormat>On-screen Show (16:9)</PresentationFormat>
  <Paragraphs>323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.AppleSystemUIFont</vt:lpstr>
      <vt:lpstr>Arial</vt:lpstr>
      <vt:lpstr>Calibri</vt:lpstr>
      <vt:lpstr>Garamond</vt:lpstr>
      <vt:lpstr>Gartner sans</vt:lpstr>
      <vt:lpstr>LucidaGrande</vt:lpstr>
      <vt:lpstr>Wingdings</vt:lpstr>
      <vt:lpstr>UCSF Classic</vt:lpstr>
      <vt:lpstr>UCSF Contemporary</vt:lpstr>
      <vt:lpstr>Slacking off</vt:lpstr>
      <vt:lpstr>PowerPoint Presentation</vt:lpstr>
      <vt:lpstr>PowerPoint Presentation</vt:lpstr>
      <vt:lpstr>PowerPoint Presentation</vt:lpstr>
      <vt:lpstr>Current Slack Use at UCSF</vt:lpstr>
      <vt:lpstr>Slack’s Business Impact</vt:lpstr>
      <vt:lpstr>Current Risks and Issues</vt:lpstr>
      <vt:lpstr>What is workstream collaboration?</vt:lpstr>
      <vt:lpstr>PowerPoint Presentation</vt:lpstr>
      <vt:lpstr>Other Workstream Collaboration Tools</vt:lpstr>
      <vt:lpstr>Slack Enterprise Grid vs Microsoft Teams</vt:lpstr>
      <vt:lpstr>Why Do We Need a New Tool?</vt:lpstr>
      <vt:lpstr>Email: The Current Condition</vt:lpstr>
      <vt:lpstr>Chat: The Current Condition</vt:lpstr>
      <vt:lpstr>The Opportunity of Cloud Applications </vt:lpstr>
      <vt:lpstr>PowerPoint Presentation</vt:lpstr>
      <vt:lpstr>Improving Employee Experience</vt:lpstr>
      <vt:lpstr>Slack Basics</vt:lpstr>
      <vt:lpstr>Slack Basics </vt:lpstr>
      <vt:lpstr>Slack Best Practices</vt:lpstr>
      <vt:lpstr>“Leave any channels that you don’t absolutely need to be in, and mute all notifications that don’t have you personally mentioned. If you absolutely need to concentrate for a period of time, say bye-bye to Slack by hitting command+Q.”</vt:lpstr>
      <vt:lpstr>Top 10 Slack Best Practices</vt:lpstr>
      <vt:lpstr>Slack Best Practices: Change Sidebar</vt:lpstr>
      <vt:lpstr>PowerPoint Presentation</vt:lpstr>
      <vt:lpstr>Slack Best Practices</vt:lpstr>
      <vt:lpstr>Slack Best Practices: Turn Off Sounds</vt:lpstr>
      <vt:lpstr>Best Practices: Emojis</vt:lpstr>
      <vt:lpstr>Slack Best Practices: Subscribing to Channels</vt:lpstr>
      <vt:lpstr>Slack Best Practices: Creating Channels</vt:lpstr>
      <vt:lpstr>PowerPoint Presentation</vt:lpstr>
      <vt:lpstr>Slack Best Practices: Favorites    Starring</vt:lpstr>
      <vt:lpstr>Slack Best Practices: Use reminders</vt:lpstr>
      <vt:lpstr>Slack Best Practices: Notifications </vt:lpstr>
      <vt:lpstr>PowerPoint Presentation</vt:lpstr>
      <vt:lpstr>Resources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(title) PowerPoint Template</dc:title>
  <dc:subject>Presentation Template</dc:subject>
  <dc:creator>ewieland.ucsf@gmail.com</dc:creator>
  <dc:description>Derek MacDavid | derek@bigpicdesign.com</dc:description>
  <cp:lastModifiedBy>Kealy, John</cp:lastModifiedBy>
  <cp:revision>17</cp:revision>
  <dcterms:created xsi:type="dcterms:W3CDTF">2018-02-08T20:19:04Z</dcterms:created>
  <dcterms:modified xsi:type="dcterms:W3CDTF">2019-10-04T21:34:54Z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